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9B6C-AF69-4E14-B8E3-4C5C406B53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7BD507-8004-4404-8B5B-E4B86FA3EC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DB8AAB-DA77-4603-B2D9-031104BCAD13}"/>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5" name="Footer Placeholder 4">
            <a:extLst>
              <a:ext uri="{FF2B5EF4-FFF2-40B4-BE49-F238E27FC236}">
                <a16:creationId xmlns:a16="http://schemas.microsoft.com/office/drawing/2014/main" id="{ADD6FBB2-5D90-49A6-9041-E154E7920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67D29C-A104-4F8B-B87D-9ADA555EC634}"/>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115808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1558C-7C5D-4A3C-B782-8DDDF5B9AF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B8E3BC-C5CD-4060-97C6-285E94D13A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76EB-9DA1-4B51-B1F9-FA67D77386F1}"/>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5" name="Footer Placeholder 4">
            <a:extLst>
              <a:ext uri="{FF2B5EF4-FFF2-40B4-BE49-F238E27FC236}">
                <a16:creationId xmlns:a16="http://schemas.microsoft.com/office/drawing/2014/main" id="{300EB892-D8E7-41D2-95C7-F8B8F3B9C0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536C8B-5FCC-4742-A174-7E4CF017E981}"/>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262330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B03ECF-2B79-4C85-ADEC-A43ED8ACC4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E46DDE-3AB4-4224-B1E9-340BA6307E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49DC9F-5B7A-4B34-AF63-C7DF8F8AB731}"/>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5" name="Footer Placeholder 4">
            <a:extLst>
              <a:ext uri="{FF2B5EF4-FFF2-40B4-BE49-F238E27FC236}">
                <a16:creationId xmlns:a16="http://schemas.microsoft.com/office/drawing/2014/main" id="{EF6A9E0E-E4B0-4ADE-B4D7-531CEB7D1A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AE02D3-0F33-4D0A-B682-E33B50CB2D6A}"/>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2952886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2ACF-24E6-4116-9B66-289D3D993C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08E975-E12E-427D-928B-D875A307D8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BECBF4-A634-4551-9F8E-A8D4CB682300}"/>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5" name="Footer Placeholder 4">
            <a:extLst>
              <a:ext uri="{FF2B5EF4-FFF2-40B4-BE49-F238E27FC236}">
                <a16:creationId xmlns:a16="http://schemas.microsoft.com/office/drawing/2014/main" id="{FF938CA0-D599-4909-A205-598F75C7F6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2B43BC-6A40-47AB-82B1-F8FB8827B38C}"/>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71786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B344-4F1E-41D3-A6A9-5EA1EB14B1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71D4B3-A361-461A-8205-B1FC30341E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CCB48C-8464-4446-83FF-68F4BCD1A9FB}"/>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5" name="Footer Placeholder 4">
            <a:extLst>
              <a:ext uri="{FF2B5EF4-FFF2-40B4-BE49-F238E27FC236}">
                <a16:creationId xmlns:a16="http://schemas.microsoft.com/office/drawing/2014/main" id="{977D119C-7E02-44FC-AF51-F98D5B3BF9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CC6701-1AAE-4FB4-A015-372EEC287FCE}"/>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3570621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6E3D-5CFD-465C-B9E9-8681FFDCFB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240375-8DAF-403A-86CB-71113E32FB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E5BAF4-9591-4462-BFCD-7F82C87960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E7DA09-28B0-479E-9DA8-4B823C20359A}"/>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6" name="Footer Placeholder 5">
            <a:extLst>
              <a:ext uri="{FF2B5EF4-FFF2-40B4-BE49-F238E27FC236}">
                <a16:creationId xmlns:a16="http://schemas.microsoft.com/office/drawing/2014/main" id="{1ABC8DFF-3DB3-4F24-B6BC-8EE629A810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D3D7A9-22E9-4850-A722-71D850B9446D}"/>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112607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BF54-99EF-482B-802A-C72B4B9AD7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8B8669-1E97-4BAA-93C7-C41E83CA8C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918A9A-8AC6-422F-BFF6-F6DE4AA33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66CE93-C2D0-490D-8C0D-AE3A614FC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12754F-F85F-4A04-87B2-C2E3B99B0C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8B0E7C-1A28-4F1B-8E21-E6803D780E5C}"/>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8" name="Footer Placeholder 7">
            <a:extLst>
              <a:ext uri="{FF2B5EF4-FFF2-40B4-BE49-F238E27FC236}">
                <a16:creationId xmlns:a16="http://schemas.microsoft.com/office/drawing/2014/main" id="{016461B5-456E-4225-A8D4-12A2B9C380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1455D5-1E21-4ED7-BB6F-4371ED8CBAB3}"/>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1222659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E10C5-C231-4318-8182-2023729E00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28763E-41DD-4979-BCDD-E9472FDD0B25}"/>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4" name="Footer Placeholder 3">
            <a:extLst>
              <a:ext uri="{FF2B5EF4-FFF2-40B4-BE49-F238E27FC236}">
                <a16:creationId xmlns:a16="http://schemas.microsoft.com/office/drawing/2014/main" id="{C3F04578-CE3F-4CCE-BA16-EF43728DB4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92BE5F-F3F7-4F43-9D9F-9284FE15F65B}"/>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156949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02A32-E345-47C3-8EE2-E3EA64A25AF9}"/>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3" name="Footer Placeholder 2">
            <a:extLst>
              <a:ext uri="{FF2B5EF4-FFF2-40B4-BE49-F238E27FC236}">
                <a16:creationId xmlns:a16="http://schemas.microsoft.com/office/drawing/2014/main" id="{F99CECE2-BB3B-4429-B6D8-CDA38D21F7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C7F088-4458-4153-9FCC-6931228EE171}"/>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170926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51FF-A8E6-455A-B2F2-55ED367B88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69B60B-2302-4680-8B85-D5B4BEE432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D4DBD0C-A866-44C3-9596-773BF972BD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7626A-1EA2-44AE-AC5E-9B573019788C}"/>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6" name="Footer Placeholder 5">
            <a:extLst>
              <a:ext uri="{FF2B5EF4-FFF2-40B4-BE49-F238E27FC236}">
                <a16:creationId xmlns:a16="http://schemas.microsoft.com/office/drawing/2014/main" id="{EA3B490C-F824-45B9-8B1F-E7C8DEF633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283311-B63F-4993-A4F8-E8A77F84ED75}"/>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3495733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C962-10EA-4F31-BDE2-79F079D47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DF5601-5A40-474D-8E86-8384290058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D8BB75F-B1CE-4448-B9DC-E9BC2F005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6B71E6-5F9C-4530-84D2-A74FFD12167A}"/>
              </a:ext>
            </a:extLst>
          </p:cNvPr>
          <p:cNvSpPr>
            <a:spLocks noGrp="1"/>
          </p:cNvSpPr>
          <p:nvPr>
            <p:ph type="dt" sz="half" idx="10"/>
          </p:nvPr>
        </p:nvSpPr>
        <p:spPr/>
        <p:txBody>
          <a:bodyPr/>
          <a:lstStyle/>
          <a:p>
            <a:fld id="{30034173-1F25-49FB-82A0-5C5C6B4CC78A}" type="datetimeFigureOut">
              <a:rPr lang="en-IN" smtClean="0"/>
              <a:t>15-12-2020</a:t>
            </a:fld>
            <a:endParaRPr lang="en-IN"/>
          </a:p>
        </p:txBody>
      </p:sp>
      <p:sp>
        <p:nvSpPr>
          <p:cNvPr id="6" name="Footer Placeholder 5">
            <a:extLst>
              <a:ext uri="{FF2B5EF4-FFF2-40B4-BE49-F238E27FC236}">
                <a16:creationId xmlns:a16="http://schemas.microsoft.com/office/drawing/2014/main" id="{51171323-4F72-4EE4-A69A-658D38FB11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6E10B8-FB14-47D1-A50C-E8601D4E3E1E}"/>
              </a:ext>
            </a:extLst>
          </p:cNvPr>
          <p:cNvSpPr>
            <a:spLocks noGrp="1"/>
          </p:cNvSpPr>
          <p:nvPr>
            <p:ph type="sldNum" sz="quarter" idx="12"/>
          </p:nvPr>
        </p:nvSpPr>
        <p:spPr/>
        <p:txBody>
          <a:bodyPr/>
          <a:lstStyle/>
          <a:p>
            <a:fld id="{181EF5DA-4F50-4BAA-A797-8904D3AF4E38}" type="slidenum">
              <a:rPr lang="en-IN" smtClean="0"/>
              <a:t>‹#›</a:t>
            </a:fld>
            <a:endParaRPr lang="en-IN"/>
          </a:p>
        </p:txBody>
      </p:sp>
    </p:spTree>
    <p:extLst>
      <p:ext uri="{BB962C8B-B14F-4D97-AF65-F5344CB8AC3E}">
        <p14:creationId xmlns:p14="http://schemas.microsoft.com/office/powerpoint/2010/main" val="306573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52426F-2629-44A6-881E-D3900B68D2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A8F4C5-88A8-4DEC-A174-116C0C6F38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F82D8-DCCA-4CA5-85FC-8557F4439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34173-1F25-49FB-82A0-5C5C6B4CC78A}" type="datetimeFigureOut">
              <a:rPr lang="en-IN" smtClean="0"/>
              <a:t>15-12-2020</a:t>
            </a:fld>
            <a:endParaRPr lang="en-IN"/>
          </a:p>
        </p:txBody>
      </p:sp>
      <p:sp>
        <p:nvSpPr>
          <p:cNvPr id="5" name="Footer Placeholder 4">
            <a:extLst>
              <a:ext uri="{FF2B5EF4-FFF2-40B4-BE49-F238E27FC236}">
                <a16:creationId xmlns:a16="http://schemas.microsoft.com/office/drawing/2014/main" id="{5E32E954-7568-4524-9124-1C1A40E78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7B45591-19C4-4DE8-8A86-455A0C2523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EF5DA-4F50-4BAA-A797-8904D3AF4E38}" type="slidenum">
              <a:rPr lang="en-IN" smtClean="0"/>
              <a:t>‹#›</a:t>
            </a:fld>
            <a:endParaRPr lang="en-IN"/>
          </a:p>
        </p:txBody>
      </p:sp>
    </p:spTree>
    <p:extLst>
      <p:ext uri="{BB962C8B-B14F-4D97-AF65-F5344CB8AC3E}">
        <p14:creationId xmlns:p14="http://schemas.microsoft.com/office/powerpoint/2010/main" val="3138638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9F4A-22E1-4A77-AEF1-B3661C3436BD}"/>
              </a:ext>
            </a:extLst>
          </p:cNvPr>
          <p:cNvSpPr>
            <a:spLocks noGrp="1"/>
          </p:cNvSpPr>
          <p:nvPr>
            <p:ph type="ctrTitle"/>
          </p:nvPr>
        </p:nvSpPr>
        <p:spPr>
          <a:xfrm>
            <a:off x="-1428750" y="0"/>
            <a:ext cx="9144000" cy="2387600"/>
          </a:xfrm>
        </p:spPr>
        <p:txBody>
          <a:bodyPr>
            <a:normAutofit/>
          </a:bodyPr>
          <a:lstStyle/>
          <a:p>
            <a:r>
              <a:rPr lang="en-US" sz="6600" b="1" dirty="0">
                <a:solidFill>
                  <a:schemeClr val="accent2">
                    <a:lumMod val="60000"/>
                    <a:lumOff val="40000"/>
                  </a:schemeClr>
                </a:solidFill>
                <a:latin typeface="Algerian" panose="04020705040A02060702" pitchFamily="82" charset="0"/>
              </a:rPr>
              <a:t>Buddhism</a:t>
            </a:r>
            <a:r>
              <a:rPr lang="en-US" sz="8000" b="1" dirty="0">
                <a:solidFill>
                  <a:schemeClr val="accent2">
                    <a:lumMod val="60000"/>
                    <a:lumOff val="40000"/>
                  </a:schemeClr>
                </a:solidFill>
                <a:latin typeface="Algerian" panose="04020705040A02060702" pitchFamily="82" charset="0"/>
              </a:rPr>
              <a:t> $  </a:t>
            </a:r>
            <a:r>
              <a:rPr lang="en-US" sz="6600" b="1" dirty="0">
                <a:solidFill>
                  <a:schemeClr val="accent2">
                    <a:lumMod val="60000"/>
                    <a:lumOff val="40000"/>
                  </a:schemeClr>
                </a:solidFill>
                <a:latin typeface="Algerian" panose="04020705040A02060702" pitchFamily="82" charset="0"/>
              </a:rPr>
              <a:t>monasteries</a:t>
            </a:r>
            <a:endParaRPr lang="en-IN" sz="8000" b="1" dirty="0">
              <a:solidFill>
                <a:schemeClr val="accent2">
                  <a:lumMod val="60000"/>
                  <a:lumOff val="40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69D70B6E-2FD4-4416-B69E-C05CB859BF28}"/>
              </a:ext>
            </a:extLst>
          </p:cNvPr>
          <p:cNvSpPr>
            <a:spLocks noGrp="1"/>
          </p:cNvSpPr>
          <p:nvPr>
            <p:ph type="subTitle" idx="1"/>
          </p:nvPr>
        </p:nvSpPr>
        <p:spPr>
          <a:xfrm>
            <a:off x="3962400" y="4621212"/>
            <a:ext cx="9144000" cy="2236787"/>
          </a:xfrm>
        </p:spPr>
        <p:txBody>
          <a:bodyPr>
            <a:noAutofit/>
          </a:bodyPr>
          <a:lstStyle/>
          <a:p>
            <a:r>
              <a:rPr lang="en-US" sz="2800" b="1" dirty="0" err="1">
                <a:solidFill>
                  <a:schemeClr val="accent2">
                    <a:lumMod val="60000"/>
                    <a:lumOff val="40000"/>
                  </a:schemeClr>
                </a:solidFill>
                <a:latin typeface="Algerian" panose="04020705040A02060702" pitchFamily="82" charset="0"/>
              </a:rPr>
              <a:t>Chitranshi</a:t>
            </a:r>
            <a:r>
              <a:rPr lang="en-US" sz="2800" b="1" dirty="0">
                <a:solidFill>
                  <a:schemeClr val="accent2">
                    <a:lumMod val="60000"/>
                    <a:lumOff val="40000"/>
                  </a:schemeClr>
                </a:solidFill>
                <a:latin typeface="Algerian" panose="04020705040A02060702" pitchFamily="82" charset="0"/>
              </a:rPr>
              <a:t> </a:t>
            </a:r>
            <a:r>
              <a:rPr lang="en-US" sz="2800" b="1" dirty="0" err="1">
                <a:solidFill>
                  <a:schemeClr val="accent2">
                    <a:lumMod val="60000"/>
                    <a:lumOff val="40000"/>
                  </a:schemeClr>
                </a:solidFill>
                <a:latin typeface="Algerian" panose="04020705040A02060702" pitchFamily="82" charset="0"/>
              </a:rPr>
              <a:t>bansal</a:t>
            </a:r>
            <a:r>
              <a:rPr lang="en-US" sz="2800" b="1" dirty="0">
                <a:solidFill>
                  <a:schemeClr val="accent2">
                    <a:lumMod val="60000"/>
                    <a:lumOff val="40000"/>
                  </a:schemeClr>
                </a:solidFill>
                <a:latin typeface="Algerian" panose="04020705040A02060702" pitchFamily="82" charset="0"/>
              </a:rPr>
              <a:t> </a:t>
            </a:r>
          </a:p>
          <a:p>
            <a:r>
              <a:rPr lang="en-US" sz="2800" b="1" dirty="0">
                <a:solidFill>
                  <a:schemeClr val="accent2">
                    <a:lumMod val="60000"/>
                    <a:lumOff val="40000"/>
                  </a:schemeClr>
                </a:solidFill>
                <a:latin typeface="Algerian" panose="04020705040A02060702" pitchFamily="82" charset="0"/>
              </a:rPr>
              <a:t>10-A</a:t>
            </a:r>
          </a:p>
          <a:p>
            <a:r>
              <a:rPr lang="en-US" sz="2800" b="1" dirty="0">
                <a:solidFill>
                  <a:schemeClr val="accent2">
                    <a:lumMod val="60000"/>
                    <a:lumOff val="40000"/>
                  </a:schemeClr>
                </a:solidFill>
                <a:latin typeface="Algerian" panose="04020705040A02060702" pitchFamily="82" charset="0"/>
              </a:rPr>
              <a:t>41</a:t>
            </a:r>
          </a:p>
          <a:p>
            <a:r>
              <a:rPr lang="en-US" sz="2800" b="1" dirty="0">
                <a:solidFill>
                  <a:schemeClr val="accent2">
                    <a:lumMod val="60000"/>
                    <a:lumOff val="40000"/>
                  </a:schemeClr>
                </a:solidFill>
                <a:latin typeface="Algerian" panose="04020705040A02060702" pitchFamily="82" charset="0"/>
              </a:rPr>
              <a:t>ENGLISH</a:t>
            </a:r>
            <a:endParaRPr lang="en-IN" sz="2800" b="1" dirty="0">
              <a:solidFill>
                <a:schemeClr val="accent2">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2728177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19DB57-5131-41C2-BAEB-D1F6E0A098C1}"/>
              </a:ext>
            </a:extLst>
          </p:cNvPr>
          <p:cNvSpPr>
            <a:spLocks noGrp="1"/>
          </p:cNvSpPr>
          <p:nvPr>
            <p:ph idx="1"/>
          </p:nvPr>
        </p:nvSpPr>
        <p:spPr>
          <a:xfrm>
            <a:off x="295275" y="263524"/>
            <a:ext cx="11058525" cy="6289676"/>
          </a:xfrm>
        </p:spPr>
        <p:txBody>
          <a:bodyPr>
            <a:noAutofit/>
          </a:bodyPr>
          <a:lstStyle/>
          <a:p>
            <a:pPr>
              <a:lnSpc>
                <a:spcPct val="120000"/>
              </a:lnSpc>
            </a:pPr>
            <a:r>
              <a:rPr lang="en-US" sz="1800" dirty="0">
                <a:latin typeface="Georgia" panose="02040502050405020303" pitchFamily="18" charset="0"/>
              </a:rPr>
              <a:t>The beautiful and serene atmosphere of the Monastery is considered as the best place for the meditation or offering prayers to the almighty or seeking some peace from the rat race of the outer world. </a:t>
            </a:r>
          </a:p>
          <a:p>
            <a:pPr>
              <a:lnSpc>
                <a:spcPct val="120000"/>
              </a:lnSpc>
            </a:pPr>
            <a:r>
              <a:rPr lang="en-US" sz="1800" dirty="0">
                <a:latin typeface="Georgia" panose="02040502050405020303" pitchFamily="18" charset="0"/>
              </a:rPr>
              <a:t>One can easily get the feeling of closeness to God within the premises of any monastery. </a:t>
            </a:r>
          </a:p>
          <a:p>
            <a:pPr>
              <a:lnSpc>
                <a:spcPct val="120000"/>
              </a:lnSpc>
            </a:pPr>
            <a:r>
              <a:rPr lang="en-US" sz="1800" dirty="0">
                <a:latin typeface="Georgia" panose="02040502050405020303" pitchFamily="18" charset="0"/>
              </a:rPr>
              <a:t>The numerous monasteries located in Sikkim make this beautiful Himalayan state of India an amazing place for visiting in the search of peace of the mind.</a:t>
            </a:r>
          </a:p>
          <a:p>
            <a:pPr>
              <a:lnSpc>
                <a:spcPct val="120000"/>
              </a:lnSpc>
            </a:pPr>
            <a:r>
              <a:rPr lang="en-US" sz="1800" dirty="0">
                <a:latin typeface="Georgia" panose="02040502050405020303" pitchFamily="18" charset="0"/>
              </a:rPr>
              <a:t>The land of Sikkim is the home to more than 200 big and small monasteries and Gompas. These Buddhism religious places primarily belong to the two main Buddhism sects known as the </a:t>
            </a:r>
            <a:r>
              <a:rPr lang="en-US" sz="1800" dirty="0" err="1">
                <a:latin typeface="Georgia" panose="02040502050405020303" pitchFamily="18" charset="0"/>
              </a:rPr>
              <a:t>Nyingmapa</a:t>
            </a:r>
            <a:r>
              <a:rPr lang="en-US" sz="1800" dirty="0">
                <a:latin typeface="Georgia" panose="02040502050405020303" pitchFamily="18" charset="0"/>
              </a:rPr>
              <a:t> Sect and the </a:t>
            </a:r>
            <a:r>
              <a:rPr lang="en-US" sz="1800" dirty="0" err="1">
                <a:latin typeface="Georgia" panose="02040502050405020303" pitchFamily="18" charset="0"/>
              </a:rPr>
              <a:t>Kargyupa</a:t>
            </a:r>
            <a:r>
              <a:rPr lang="en-US" sz="1800" dirty="0">
                <a:latin typeface="Georgia" panose="02040502050405020303" pitchFamily="18" charset="0"/>
              </a:rPr>
              <a:t> Sect. </a:t>
            </a:r>
          </a:p>
          <a:p>
            <a:pPr>
              <a:lnSpc>
                <a:spcPct val="120000"/>
              </a:lnSpc>
            </a:pPr>
            <a:r>
              <a:rPr lang="en-US" sz="1800" dirty="0">
                <a:latin typeface="Georgia" panose="02040502050405020303" pitchFamily="18" charset="0"/>
              </a:rPr>
              <a:t>Apart from these two main sects, the monasteries of the few other Buddhism faiths are also present in the Sikkim and these faiths are the Gelugpa faith, </a:t>
            </a:r>
            <a:r>
              <a:rPr lang="en-US" sz="1800" dirty="0" err="1">
                <a:latin typeface="Georgia" panose="02040502050405020303" pitchFamily="18" charset="0"/>
              </a:rPr>
              <a:t>Sakyapa</a:t>
            </a:r>
            <a:r>
              <a:rPr lang="en-US" sz="1800" dirty="0">
                <a:latin typeface="Georgia" panose="02040502050405020303" pitchFamily="18" charset="0"/>
              </a:rPr>
              <a:t> faith and the Bon faith.</a:t>
            </a:r>
          </a:p>
          <a:p>
            <a:pPr>
              <a:lnSpc>
                <a:spcPct val="120000"/>
              </a:lnSpc>
            </a:pPr>
            <a:r>
              <a:rPr lang="en-US" sz="1800" dirty="0">
                <a:latin typeface="Georgia" panose="02040502050405020303" pitchFamily="18" charset="0"/>
              </a:rPr>
              <a:t>The most famous monasteries dot the landscape of the Sikkim are the Rumtek monastery in the capital city of </a:t>
            </a:r>
            <a:r>
              <a:rPr lang="en-US" sz="1800" dirty="0" err="1">
                <a:latin typeface="Georgia" panose="02040502050405020303" pitchFamily="18" charset="0"/>
              </a:rPr>
              <a:t>Gangtok</a:t>
            </a:r>
            <a:r>
              <a:rPr lang="en-US" sz="1800" dirty="0">
                <a:latin typeface="Georgia" panose="02040502050405020303" pitchFamily="18" charset="0"/>
              </a:rPr>
              <a:t>, </a:t>
            </a:r>
            <a:r>
              <a:rPr lang="en-US" sz="1800" dirty="0" err="1">
                <a:latin typeface="Georgia" panose="02040502050405020303" pitchFamily="18" charset="0"/>
              </a:rPr>
              <a:t>Pemayangtse</a:t>
            </a:r>
            <a:r>
              <a:rPr lang="en-US" sz="1800" dirty="0">
                <a:latin typeface="Georgia" panose="02040502050405020303" pitchFamily="18" charset="0"/>
              </a:rPr>
              <a:t> monastery in the city of Pelling in the West Sikkim, </a:t>
            </a:r>
            <a:r>
              <a:rPr lang="en-US" sz="1800" dirty="0" err="1">
                <a:latin typeface="Georgia" panose="02040502050405020303" pitchFamily="18" charset="0"/>
              </a:rPr>
              <a:t>Tashiding</a:t>
            </a:r>
            <a:r>
              <a:rPr lang="en-US" sz="1800" dirty="0">
                <a:latin typeface="Georgia" panose="02040502050405020303" pitchFamily="18" charset="0"/>
              </a:rPr>
              <a:t> monastery near the </a:t>
            </a:r>
            <a:r>
              <a:rPr lang="en-US" sz="1800" dirty="0" err="1">
                <a:latin typeface="Georgia" panose="02040502050405020303" pitchFamily="18" charset="0"/>
              </a:rPr>
              <a:t>Yuksam</a:t>
            </a:r>
            <a:r>
              <a:rPr lang="en-US" sz="1800" dirty="0">
                <a:latin typeface="Georgia" panose="02040502050405020303" pitchFamily="18" charset="0"/>
              </a:rPr>
              <a:t> city in the West Sikkim, </a:t>
            </a:r>
            <a:r>
              <a:rPr lang="en-US" sz="1800" dirty="0" err="1">
                <a:latin typeface="Georgia" panose="02040502050405020303" pitchFamily="18" charset="0"/>
              </a:rPr>
              <a:t>Phodong</a:t>
            </a:r>
            <a:r>
              <a:rPr lang="en-US" sz="1800" dirty="0">
                <a:latin typeface="Georgia" panose="02040502050405020303" pitchFamily="18" charset="0"/>
              </a:rPr>
              <a:t> Monastery near </a:t>
            </a:r>
            <a:r>
              <a:rPr lang="en-US" sz="1800" dirty="0" err="1">
                <a:latin typeface="Georgia" panose="02040502050405020303" pitchFamily="18" charset="0"/>
              </a:rPr>
              <a:t>Gangtok</a:t>
            </a:r>
            <a:r>
              <a:rPr lang="en-US" sz="1800" dirty="0">
                <a:latin typeface="Georgia" panose="02040502050405020303" pitchFamily="18" charset="0"/>
              </a:rPr>
              <a:t>, </a:t>
            </a:r>
            <a:r>
              <a:rPr lang="en-US" sz="1800" dirty="0" err="1">
                <a:latin typeface="Georgia" panose="02040502050405020303" pitchFamily="18" charset="0"/>
              </a:rPr>
              <a:t>Enchey</a:t>
            </a:r>
            <a:r>
              <a:rPr lang="en-US" sz="1800" dirty="0">
                <a:latin typeface="Georgia" panose="02040502050405020303" pitchFamily="18" charset="0"/>
              </a:rPr>
              <a:t> monastery in </a:t>
            </a:r>
            <a:r>
              <a:rPr lang="en-US" sz="1800" dirty="0" err="1">
                <a:latin typeface="Georgia" panose="02040502050405020303" pitchFamily="18" charset="0"/>
              </a:rPr>
              <a:t>Gangtok</a:t>
            </a:r>
            <a:r>
              <a:rPr lang="en-US" sz="1800" dirty="0">
                <a:latin typeface="Georgia" panose="02040502050405020303" pitchFamily="18" charset="0"/>
              </a:rPr>
              <a:t>, </a:t>
            </a:r>
            <a:r>
              <a:rPr lang="en-US" sz="1800" dirty="0" err="1">
                <a:latin typeface="Georgia" panose="02040502050405020303" pitchFamily="18" charset="0"/>
              </a:rPr>
              <a:t>Ralang</a:t>
            </a:r>
            <a:r>
              <a:rPr lang="en-US" sz="1800" dirty="0">
                <a:latin typeface="Georgia" panose="02040502050405020303" pitchFamily="18" charset="0"/>
              </a:rPr>
              <a:t> Monastery in </a:t>
            </a:r>
            <a:r>
              <a:rPr lang="en-US" sz="1800" dirty="0" err="1">
                <a:latin typeface="Georgia" panose="02040502050405020303" pitchFamily="18" charset="0"/>
              </a:rPr>
              <a:t>Ravangla</a:t>
            </a:r>
            <a:r>
              <a:rPr lang="en-US" sz="1800" dirty="0">
                <a:latin typeface="Georgia" panose="02040502050405020303" pitchFamily="18" charset="0"/>
              </a:rPr>
              <a:t> in South Sikkim, old Sanga-</a:t>
            </a:r>
            <a:r>
              <a:rPr lang="en-US" sz="1800" dirty="0" err="1">
                <a:latin typeface="Georgia" panose="02040502050405020303" pitchFamily="18" charset="0"/>
              </a:rPr>
              <a:t>Choeling</a:t>
            </a:r>
            <a:r>
              <a:rPr lang="en-US" sz="1800" dirty="0">
                <a:latin typeface="Georgia" panose="02040502050405020303" pitchFamily="18" charset="0"/>
              </a:rPr>
              <a:t> monastery located near the city of Pelling where you can reach by trekking along with many other monasteries worth visiting while on the Sikkim tour.</a:t>
            </a:r>
          </a:p>
          <a:p>
            <a:endParaRPr lang="en-IN" sz="1800" dirty="0"/>
          </a:p>
        </p:txBody>
      </p:sp>
    </p:spTree>
    <p:extLst>
      <p:ext uri="{BB962C8B-B14F-4D97-AF65-F5344CB8AC3E}">
        <p14:creationId xmlns:p14="http://schemas.microsoft.com/office/powerpoint/2010/main" val="26338741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98AE-746B-4385-8FA6-692596725FDC}"/>
              </a:ext>
            </a:extLst>
          </p:cNvPr>
          <p:cNvSpPr>
            <a:spLocks noGrp="1"/>
          </p:cNvSpPr>
          <p:nvPr>
            <p:ph type="title"/>
          </p:nvPr>
        </p:nvSpPr>
        <p:spPr>
          <a:xfrm>
            <a:off x="3105151" y="4768850"/>
            <a:ext cx="8543924" cy="2425700"/>
          </a:xfrm>
        </p:spPr>
        <p:txBody>
          <a:bodyPr>
            <a:normAutofit/>
          </a:bodyPr>
          <a:lstStyle/>
          <a:p>
            <a:r>
              <a:rPr lang="en-US" sz="8000" b="1" dirty="0">
                <a:solidFill>
                  <a:schemeClr val="bg1"/>
                </a:solidFill>
                <a:latin typeface="Algerian" panose="04020705040A02060702" pitchFamily="82" charset="0"/>
              </a:rPr>
              <a:t>Thank you </a:t>
            </a:r>
            <a:r>
              <a:rPr lang="en-US" sz="8000" b="1" dirty="0">
                <a:solidFill>
                  <a:schemeClr val="bg1"/>
                </a:solidFill>
                <a:latin typeface="Algerian" panose="04020705040A02060702" pitchFamily="82" charset="0"/>
                <a:sym typeface="Wingdings" panose="05000000000000000000" pitchFamily="2" charset="2"/>
              </a:rPr>
              <a:t></a:t>
            </a:r>
            <a:r>
              <a:rPr lang="en-US" sz="8000" b="1" dirty="0">
                <a:solidFill>
                  <a:schemeClr val="bg1"/>
                </a:solidFill>
                <a:latin typeface="Algerian" panose="04020705040A02060702" pitchFamily="82" charset="0"/>
              </a:rPr>
              <a:t> </a:t>
            </a:r>
            <a:endParaRPr lang="en-IN" sz="80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81215811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7145-7993-45D4-B687-3F03E801B76F}"/>
              </a:ext>
            </a:extLst>
          </p:cNvPr>
          <p:cNvSpPr>
            <a:spLocks noGrp="1"/>
          </p:cNvSpPr>
          <p:nvPr>
            <p:ph type="title"/>
          </p:nvPr>
        </p:nvSpPr>
        <p:spPr>
          <a:xfrm>
            <a:off x="238125" y="1127125"/>
            <a:ext cx="6905625" cy="1325563"/>
          </a:xfrm>
          <a:noFill/>
        </p:spPr>
        <p:txBody>
          <a:bodyPr>
            <a:normAutofit fontScale="90000"/>
          </a:bodyPr>
          <a:lstStyle/>
          <a:p>
            <a:r>
              <a:rPr lang="en-US" sz="9600" b="1" dirty="0">
                <a:latin typeface="Algerian" panose="04020705040A02060702" pitchFamily="82" charset="0"/>
              </a:rPr>
              <a:t>HISTORY OF SIKKIM</a:t>
            </a:r>
            <a:endParaRPr lang="en-IN" sz="9600" b="1" dirty="0">
              <a:latin typeface="Algerian" panose="04020705040A02060702" pitchFamily="82" charset="0"/>
            </a:endParaRPr>
          </a:p>
        </p:txBody>
      </p:sp>
    </p:spTree>
    <p:extLst>
      <p:ext uri="{BB962C8B-B14F-4D97-AF65-F5344CB8AC3E}">
        <p14:creationId xmlns:p14="http://schemas.microsoft.com/office/powerpoint/2010/main" val="190976472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B43DF7-D6E9-43C2-9F71-8C7B65E614AC}"/>
              </a:ext>
            </a:extLst>
          </p:cNvPr>
          <p:cNvSpPr>
            <a:spLocks noGrp="1"/>
          </p:cNvSpPr>
          <p:nvPr>
            <p:ph idx="1"/>
          </p:nvPr>
        </p:nvSpPr>
        <p:spPr>
          <a:xfrm>
            <a:off x="161925" y="269874"/>
            <a:ext cx="11744325" cy="6318251"/>
          </a:xfrm>
        </p:spPr>
        <p:txBody>
          <a:bodyPr>
            <a:normAutofit/>
          </a:bodyPr>
          <a:lstStyle/>
          <a:p>
            <a:pPr algn="l">
              <a:lnSpc>
                <a:spcPct val="120000"/>
              </a:lnSpc>
            </a:pPr>
            <a:r>
              <a:rPr lang="en-US" sz="1800" b="0" i="0" dirty="0">
                <a:solidFill>
                  <a:srgbClr val="1A1A1A"/>
                </a:solidFill>
                <a:effectLst/>
                <a:latin typeface="Georgia" panose="02040502050405020303" pitchFamily="18" charset="0"/>
              </a:rPr>
              <a:t>Little is known of Sikkim’s history prior to the 17th century. </a:t>
            </a:r>
          </a:p>
          <a:p>
            <a:pPr algn="l">
              <a:lnSpc>
                <a:spcPct val="120000"/>
              </a:lnSpc>
            </a:pPr>
            <a:r>
              <a:rPr lang="en-US" sz="1800" b="0" i="0" dirty="0">
                <a:solidFill>
                  <a:srgbClr val="1A1A1A"/>
                </a:solidFill>
                <a:effectLst/>
                <a:latin typeface="Georgia" panose="02040502050405020303" pitchFamily="18" charset="0"/>
              </a:rPr>
              <a:t>The state’s name is derived from the Limbu words </a:t>
            </a:r>
            <a:r>
              <a:rPr lang="en-US" sz="1800" b="0" i="0" dirty="0" err="1">
                <a:solidFill>
                  <a:srgbClr val="1A1A1A"/>
                </a:solidFill>
                <a:effectLst/>
                <a:latin typeface="Georgia" panose="02040502050405020303" pitchFamily="18" charset="0"/>
              </a:rPr>
              <a:t>su</a:t>
            </a:r>
            <a:r>
              <a:rPr lang="en-US" sz="1800" b="0" i="0" dirty="0">
                <a:solidFill>
                  <a:srgbClr val="1A1A1A"/>
                </a:solidFill>
                <a:effectLst/>
                <a:latin typeface="Georgia" panose="02040502050405020303" pitchFamily="18" charset="0"/>
              </a:rPr>
              <a:t> him, meaning “new house.” </a:t>
            </a:r>
          </a:p>
          <a:p>
            <a:pPr algn="l">
              <a:lnSpc>
                <a:spcPct val="120000"/>
              </a:lnSpc>
            </a:pPr>
            <a:r>
              <a:rPr lang="en-US" sz="1800" b="0" i="0" dirty="0">
                <a:solidFill>
                  <a:srgbClr val="1A1A1A"/>
                </a:solidFill>
                <a:effectLst/>
                <a:latin typeface="Georgia" panose="02040502050405020303" pitchFamily="18" charset="0"/>
              </a:rPr>
              <a:t>The Lepcha were early inhabitants of the region, apparently assimilating the </a:t>
            </a:r>
            <a:r>
              <a:rPr lang="en-US" sz="1800" b="0" i="0" dirty="0" err="1">
                <a:solidFill>
                  <a:srgbClr val="1A1A1A"/>
                </a:solidFill>
                <a:effectLst/>
                <a:latin typeface="Georgia" panose="02040502050405020303" pitchFamily="18" charset="0"/>
              </a:rPr>
              <a:t>Naong</a:t>
            </a:r>
            <a:r>
              <a:rPr lang="en-US" sz="1800" b="0" i="0" dirty="0">
                <a:solidFill>
                  <a:srgbClr val="1A1A1A"/>
                </a:solidFill>
                <a:effectLst/>
                <a:latin typeface="Georgia" panose="02040502050405020303" pitchFamily="18" charset="0"/>
              </a:rPr>
              <a:t>, Chang, Mon, and other tribes. </a:t>
            </a:r>
          </a:p>
          <a:p>
            <a:pPr algn="l">
              <a:lnSpc>
                <a:spcPct val="120000"/>
              </a:lnSpc>
            </a:pPr>
            <a:r>
              <a:rPr lang="en-US" sz="1800" b="0" i="0" dirty="0">
                <a:solidFill>
                  <a:srgbClr val="1A1A1A"/>
                </a:solidFill>
                <a:effectLst/>
                <a:latin typeface="Georgia" panose="02040502050405020303" pitchFamily="18" charset="0"/>
              </a:rPr>
              <a:t>The Bhutia began entering the area from Tibet in the 14th century.</a:t>
            </a:r>
          </a:p>
          <a:p>
            <a:pPr algn="l">
              <a:lnSpc>
                <a:spcPct val="120000"/>
              </a:lnSpc>
            </a:pPr>
            <a:r>
              <a:rPr lang="en-US" sz="1800" b="0" i="0" dirty="0">
                <a:solidFill>
                  <a:srgbClr val="1A1A1A"/>
                </a:solidFill>
                <a:effectLst/>
                <a:latin typeface="Georgia" panose="02040502050405020303" pitchFamily="18" charset="0"/>
              </a:rPr>
              <a:t>When the kingdom of Sikkim was established in 1642, </a:t>
            </a:r>
            <a:r>
              <a:rPr lang="en-US" sz="1800" b="0" i="0" dirty="0" err="1">
                <a:solidFill>
                  <a:srgbClr val="1A1A1A"/>
                </a:solidFill>
                <a:effectLst/>
                <a:latin typeface="Georgia" panose="02040502050405020303" pitchFamily="18" charset="0"/>
              </a:rPr>
              <a:t>Phuntsog</a:t>
            </a:r>
            <a:r>
              <a:rPr lang="en-US" sz="1800" b="0" i="0" dirty="0">
                <a:solidFill>
                  <a:srgbClr val="1A1A1A"/>
                </a:solidFill>
                <a:effectLst/>
                <a:latin typeface="Georgia" panose="02040502050405020303" pitchFamily="18" charset="0"/>
              </a:rPr>
              <a:t> Namgyal, the first </a:t>
            </a:r>
            <a:r>
              <a:rPr lang="en-US" sz="1800" b="0" i="0" dirty="0" err="1">
                <a:solidFill>
                  <a:srgbClr val="1A1A1A"/>
                </a:solidFill>
                <a:effectLst/>
                <a:latin typeface="Georgia" panose="02040502050405020303" pitchFamily="18" charset="0"/>
              </a:rPr>
              <a:t>chogyal</a:t>
            </a:r>
            <a:r>
              <a:rPr lang="en-US" sz="1800" b="0" i="0" dirty="0">
                <a:solidFill>
                  <a:srgbClr val="1A1A1A"/>
                </a:solidFill>
                <a:effectLst/>
                <a:latin typeface="Georgia" panose="02040502050405020303" pitchFamily="18" charset="0"/>
              </a:rPr>
              <a:t> (temporal and spiritual king), came from the Bhutia community.</a:t>
            </a:r>
          </a:p>
          <a:p>
            <a:pPr algn="l">
              <a:lnSpc>
                <a:spcPct val="120000"/>
              </a:lnSpc>
            </a:pPr>
            <a:r>
              <a:rPr lang="en-US" sz="1800" b="0" i="0" dirty="0">
                <a:solidFill>
                  <a:srgbClr val="1A1A1A"/>
                </a:solidFill>
                <a:effectLst/>
                <a:latin typeface="Georgia" panose="02040502050405020303" pitchFamily="18" charset="0"/>
              </a:rPr>
              <a:t> The Namgyal dynasty ruled Sikkim until 1975.</a:t>
            </a:r>
          </a:p>
          <a:p>
            <a:pPr algn="l">
              <a:lnSpc>
                <a:spcPct val="100000"/>
              </a:lnSpc>
            </a:pPr>
            <a:r>
              <a:rPr lang="en-US" sz="1800" b="0" i="0" dirty="0">
                <a:solidFill>
                  <a:srgbClr val="1A1A1A"/>
                </a:solidFill>
                <a:effectLst/>
                <a:latin typeface="Georgia" panose="02040502050405020303" pitchFamily="18" charset="0"/>
              </a:rPr>
              <a:t>Sikkim fought a series of territorial wars with both Bhutan and Nepal beginning in the mid-18th century, and Nepal subsequently came to occupy parts of western Sikkim and the submontane </a:t>
            </a:r>
            <a:r>
              <a:rPr lang="en-US" sz="1800" b="0" i="0" dirty="0" err="1">
                <a:solidFill>
                  <a:srgbClr val="1A1A1A"/>
                </a:solidFill>
                <a:effectLst/>
                <a:latin typeface="Georgia" panose="02040502050405020303" pitchFamily="18" charset="0"/>
              </a:rPr>
              <a:t>Tarai</a:t>
            </a:r>
            <a:r>
              <a:rPr lang="en-US" sz="1800" b="0" i="0" dirty="0">
                <a:solidFill>
                  <a:srgbClr val="1A1A1A"/>
                </a:solidFill>
                <a:effectLst/>
                <a:latin typeface="Georgia" panose="02040502050405020303" pitchFamily="18" charset="0"/>
              </a:rPr>
              <a:t> region to the south. It was during this period that the largest migration of Nepalese to Sikkim began. </a:t>
            </a:r>
          </a:p>
          <a:p>
            <a:pPr algn="l">
              <a:lnSpc>
                <a:spcPct val="100000"/>
              </a:lnSpc>
            </a:pPr>
            <a:r>
              <a:rPr lang="en-US" sz="1800" b="0" i="0" dirty="0">
                <a:solidFill>
                  <a:srgbClr val="1A1A1A"/>
                </a:solidFill>
                <a:effectLst/>
                <a:latin typeface="Georgia" panose="02040502050405020303" pitchFamily="18" charset="0"/>
              </a:rPr>
              <a:t>In 1816 these territories were restored to Sikkim by the British in return for its support during the Anglo-Nepalese War (1814–16), but by 1817 Sikkim had become a de facto protectorate of Britain.</a:t>
            </a:r>
          </a:p>
          <a:p>
            <a:pPr algn="l">
              <a:lnSpc>
                <a:spcPct val="100000"/>
              </a:lnSpc>
            </a:pPr>
            <a:r>
              <a:rPr lang="en-US" sz="1800" dirty="0">
                <a:latin typeface="Georgia" panose="02040502050405020303" pitchFamily="18" charset="0"/>
              </a:rPr>
              <a:t>The treaty established Sikkim as a princely state under British paramountcy (though leaving the issue of sovereignty undefined), and the British were given rights of free trade and of road making through Sikkim to Tibet.</a:t>
            </a:r>
          </a:p>
          <a:p>
            <a:pPr algn="l">
              <a:lnSpc>
                <a:spcPct val="120000"/>
              </a:lnSpc>
            </a:pPr>
            <a:endParaRPr lang="en-US" sz="1800" b="0" i="0" dirty="0">
              <a:solidFill>
                <a:srgbClr val="1A1A1A"/>
              </a:solidFill>
              <a:effectLst/>
              <a:latin typeface="Georgia" panose="02040502050405020303" pitchFamily="18" charset="0"/>
            </a:endParaRPr>
          </a:p>
          <a:p>
            <a:pPr algn="l">
              <a:lnSpc>
                <a:spcPct val="120000"/>
              </a:lnSpc>
            </a:pPr>
            <a:endParaRPr lang="en-US" sz="1800" b="0" i="0" dirty="0">
              <a:solidFill>
                <a:srgbClr val="1A1A1A"/>
              </a:solidFill>
              <a:effectLst/>
              <a:latin typeface="Georgia" panose="02040502050405020303" pitchFamily="18" charset="0"/>
            </a:endParaRPr>
          </a:p>
        </p:txBody>
      </p:sp>
    </p:spTree>
    <p:extLst>
      <p:ext uri="{BB962C8B-B14F-4D97-AF65-F5344CB8AC3E}">
        <p14:creationId xmlns:p14="http://schemas.microsoft.com/office/powerpoint/2010/main" val="3114865107"/>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A72B7-B855-48E8-9FB9-1132AC9C2631}"/>
              </a:ext>
            </a:extLst>
          </p:cNvPr>
          <p:cNvSpPr>
            <a:spLocks noGrp="1"/>
          </p:cNvSpPr>
          <p:nvPr>
            <p:ph idx="1"/>
          </p:nvPr>
        </p:nvSpPr>
        <p:spPr>
          <a:xfrm>
            <a:off x="95250" y="444500"/>
            <a:ext cx="12096750" cy="6565900"/>
          </a:xfrm>
        </p:spPr>
        <p:txBody>
          <a:bodyPr>
            <a:normAutofit/>
          </a:bodyPr>
          <a:lstStyle/>
          <a:p>
            <a:pPr algn="l">
              <a:lnSpc>
                <a:spcPct val="100000"/>
              </a:lnSpc>
            </a:pPr>
            <a:r>
              <a:rPr lang="en-US" sz="1800" dirty="0">
                <a:latin typeface="Georgia" panose="02040502050405020303" pitchFamily="18" charset="0"/>
              </a:rPr>
              <a:t>After India attained independence in 1947, political parties began to be formed in Sikkim for the first time.</a:t>
            </a:r>
          </a:p>
          <a:p>
            <a:pPr algn="l">
              <a:lnSpc>
                <a:spcPct val="100000"/>
              </a:lnSpc>
            </a:pPr>
            <a:r>
              <a:rPr lang="en-US" sz="1800" dirty="0">
                <a:latin typeface="Georgia" panose="02040502050405020303" pitchFamily="18" charset="0"/>
              </a:rPr>
              <a:t>Prior to Indian independence, Jawaharlal Nehru, as the Vice President of the Executive Council, pushed through a resolution in the Indian Constituent Assembly to the effect that Sikkim and Bhutan, as Himalayan states, were not 'Indian states' and their future should be negotiated separately.</a:t>
            </a:r>
          </a:p>
          <a:p>
            <a:pPr algn="l">
              <a:lnSpc>
                <a:spcPct val="100000"/>
              </a:lnSpc>
            </a:pPr>
            <a:r>
              <a:rPr lang="en-US" sz="1800" dirty="0">
                <a:latin typeface="Georgia" panose="02040502050405020303" pitchFamily="18" charset="0"/>
              </a:rPr>
              <a:t>A standstill agreement was signed in February 1948.</a:t>
            </a:r>
          </a:p>
          <a:p>
            <a:pPr algn="l">
              <a:lnSpc>
                <a:spcPct val="100000"/>
              </a:lnSpc>
            </a:pPr>
            <a:r>
              <a:rPr lang="en-US" sz="1800" dirty="0">
                <a:latin typeface="Georgia" panose="02040502050405020303" pitchFamily="18" charset="0"/>
              </a:rPr>
              <a:t>A state council was established in 1953 to allow for constitutional government under the Chogyal.</a:t>
            </a:r>
          </a:p>
          <a:p>
            <a:pPr algn="l">
              <a:lnSpc>
                <a:spcPct val="100000"/>
              </a:lnSpc>
            </a:pPr>
            <a:r>
              <a:rPr lang="en-US" sz="1800" dirty="0">
                <a:latin typeface="Georgia" panose="02040502050405020303" pitchFamily="18" charset="0"/>
              </a:rPr>
              <a:t> Despite pressures from an India "bent on annexation", Chogyal </a:t>
            </a:r>
            <a:r>
              <a:rPr lang="en-US" sz="1800" dirty="0" err="1">
                <a:latin typeface="Georgia" panose="02040502050405020303" pitchFamily="18" charset="0"/>
              </a:rPr>
              <a:t>Palden</a:t>
            </a:r>
            <a:r>
              <a:rPr lang="en-US" sz="1800" dirty="0">
                <a:latin typeface="Georgia" panose="02040502050405020303" pitchFamily="18" charset="0"/>
              </a:rPr>
              <a:t> Thondup Namgyal was able to preserve autonomy and shape a "model Asian state" where the literacy rate and per capita income were twice as high as neighbouring Nepal, Bhutan and India. </a:t>
            </a:r>
          </a:p>
          <a:p>
            <a:pPr algn="l">
              <a:lnSpc>
                <a:spcPct val="100000"/>
              </a:lnSpc>
            </a:pPr>
            <a:r>
              <a:rPr lang="en-US" sz="1800" dirty="0">
                <a:latin typeface="Georgia" panose="02040502050405020303" pitchFamily="18" charset="0"/>
              </a:rPr>
              <a:t>Meanwhile, the Sikkim National Congress demanded fresh elections and greater representation for Nepalis in Sikkim. People marched on the palace against the monarchy.</a:t>
            </a:r>
          </a:p>
          <a:p>
            <a:pPr algn="l">
              <a:lnSpc>
                <a:spcPct val="100000"/>
              </a:lnSpc>
            </a:pPr>
            <a:r>
              <a:rPr lang="en-US" sz="1800" dirty="0">
                <a:latin typeface="Georgia" panose="02040502050405020303" pitchFamily="18" charset="0"/>
              </a:rPr>
              <a:t>In 1973, anti-royalist riots took place in front of the Chogyal's palace.</a:t>
            </a:r>
          </a:p>
          <a:p>
            <a:pPr algn="l">
              <a:lnSpc>
                <a:spcPct val="100000"/>
              </a:lnSpc>
            </a:pPr>
            <a:r>
              <a:rPr lang="en-US" sz="1800" dirty="0">
                <a:latin typeface="Georgia" panose="02040502050405020303" pitchFamily="18" charset="0"/>
              </a:rPr>
              <a:t> India prepared a constitution for Sikkim that was approved by its national assembly in 1974. </a:t>
            </a:r>
          </a:p>
          <a:p>
            <a:pPr algn="l">
              <a:lnSpc>
                <a:spcPct val="100000"/>
              </a:lnSpc>
            </a:pPr>
            <a:r>
              <a:rPr lang="en-US" sz="1800" dirty="0">
                <a:latin typeface="Georgia" panose="02040502050405020303" pitchFamily="18" charset="0"/>
              </a:rPr>
              <a:t>In a special referendum held in 1975, more than 97 percent of the electorate voted for the merger of Sikkim with India. </a:t>
            </a:r>
          </a:p>
          <a:p>
            <a:pPr algn="l">
              <a:lnSpc>
                <a:spcPct val="100000"/>
              </a:lnSpc>
            </a:pPr>
            <a:r>
              <a:rPr lang="en-US" sz="1800" dirty="0">
                <a:latin typeface="Georgia" panose="02040502050405020303" pitchFamily="18" charset="0"/>
              </a:rPr>
              <a:t>Sikkim became the 22nd state of India on May 16, 1975.</a:t>
            </a:r>
          </a:p>
          <a:p>
            <a:pPr algn="l">
              <a:lnSpc>
                <a:spcPct val="100000"/>
              </a:lnSpc>
            </a:pPr>
            <a:endParaRPr lang="en-US" sz="1800" dirty="0">
              <a:latin typeface="Georgia" panose="02040502050405020303" pitchFamily="18" charset="0"/>
            </a:endParaRPr>
          </a:p>
          <a:p>
            <a:pPr algn="l">
              <a:lnSpc>
                <a:spcPct val="100000"/>
              </a:lnSpc>
            </a:pPr>
            <a:endParaRPr lang="en-US" sz="1800" dirty="0">
              <a:latin typeface="Georgia" panose="02040502050405020303" pitchFamily="18" charset="0"/>
            </a:endParaRPr>
          </a:p>
          <a:p>
            <a:pPr algn="l"/>
            <a:endParaRPr lang="en-US" sz="2000" dirty="0"/>
          </a:p>
          <a:p>
            <a:pPr algn="l"/>
            <a:endParaRPr lang="en-IN" sz="2000" dirty="0"/>
          </a:p>
          <a:p>
            <a:endParaRPr lang="en-IN" sz="2000" dirty="0"/>
          </a:p>
        </p:txBody>
      </p:sp>
    </p:spTree>
    <p:extLst>
      <p:ext uri="{BB962C8B-B14F-4D97-AF65-F5344CB8AC3E}">
        <p14:creationId xmlns:p14="http://schemas.microsoft.com/office/powerpoint/2010/main" val="25892003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06BB-8538-48F9-AE5F-4C6D345DFED0}"/>
              </a:ext>
            </a:extLst>
          </p:cNvPr>
          <p:cNvSpPr>
            <a:spLocks noGrp="1"/>
          </p:cNvSpPr>
          <p:nvPr>
            <p:ph type="title"/>
          </p:nvPr>
        </p:nvSpPr>
        <p:spPr>
          <a:xfrm>
            <a:off x="133350" y="98425"/>
            <a:ext cx="12058650" cy="2025649"/>
          </a:xfr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r>
              <a:rPr lang="en-US" sz="8000" b="1" dirty="0">
                <a:solidFill>
                  <a:schemeClr val="tx1">
                    <a:lumMod val="95000"/>
                    <a:lumOff val="5000"/>
                  </a:schemeClr>
                </a:solidFill>
                <a:latin typeface="Algerian" panose="04020705040A02060702" pitchFamily="82" charset="0"/>
              </a:rPr>
              <a:t>SIKKIM’S CULTURAL  LIFE</a:t>
            </a:r>
            <a:endParaRPr lang="en-IN" sz="8000" b="1" dirty="0">
              <a:solidFill>
                <a:schemeClr val="tx1">
                  <a:lumMod val="95000"/>
                  <a:lumOff val="5000"/>
                </a:schemeClr>
              </a:solidFill>
              <a:latin typeface="Algerian" panose="04020705040A02060702" pitchFamily="82" charset="0"/>
            </a:endParaRPr>
          </a:p>
        </p:txBody>
      </p:sp>
    </p:spTree>
    <p:extLst>
      <p:ext uri="{BB962C8B-B14F-4D97-AF65-F5344CB8AC3E}">
        <p14:creationId xmlns:p14="http://schemas.microsoft.com/office/powerpoint/2010/main" val="309144422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111DC-C572-4315-8C7E-B677AE81C1F9}"/>
              </a:ext>
            </a:extLst>
          </p:cNvPr>
          <p:cNvSpPr>
            <a:spLocks noGrp="1"/>
          </p:cNvSpPr>
          <p:nvPr>
            <p:ph idx="1"/>
          </p:nvPr>
        </p:nvSpPr>
        <p:spPr>
          <a:xfrm>
            <a:off x="247650" y="219074"/>
            <a:ext cx="11106150" cy="6448425"/>
          </a:xfrm>
        </p:spPr>
        <p:txBody>
          <a:bodyPr>
            <a:normAutofit fontScale="62500" lnSpcReduction="20000"/>
          </a:bodyPr>
          <a:lstStyle/>
          <a:p>
            <a:pPr>
              <a:lnSpc>
                <a:spcPct val="120000"/>
              </a:lnSpc>
            </a:pPr>
            <a:r>
              <a:rPr lang="en-US" dirty="0">
                <a:latin typeface="Georgia" panose="02040502050405020303" pitchFamily="18" charset="0"/>
              </a:rPr>
              <a:t>Sikkim’s cultural life, though showing strong Tibetan influences, retains a character derived from the various tribes of Sikkim and their pre-Buddhist customs. </a:t>
            </a:r>
          </a:p>
          <a:p>
            <a:pPr>
              <a:lnSpc>
                <a:spcPct val="120000"/>
              </a:lnSpc>
            </a:pPr>
            <a:r>
              <a:rPr lang="en-US" dirty="0">
                <a:latin typeface="Georgia" panose="02040502050405020303" pitchFamily="18" charset="0"/>
              </a:rPr>
              <a:t>The most important festival of the year is the two-day </a:t>
            </a:r>
            <a:r>
              <a:rPr lang="en-US" dirty="0" err="1">
                <a:latin typeface="Georgia" panose="02040502050405020303" pitchFamily="18" charset="0"/>
              </a:rPr>
              <a:t>Phanglhapsol</a:t>
            </a:r>
            <a:r>
              <a:rPr lang="en-US" dirty="0">
                <a:latin typeface="Georgia" panose="02040502050405020303" pitchFamily="18" charset="0"/>
              </a:rPr>
              <a:t> festival in August or September, in which masked dancers perform in </a:t>
            </a:r>
            <a:r>
              <a:rPr lang="en-US" dirty="0" err="1">
                <a:latin typeface="Georgia" panose="02040502050405020303" pitchFamily="18" charset="0"/>
              </a:rPr>
              <a:t>honour</a:t>
            </a:r>
            <a:r>
              <a:rPr lang="en-US" dirty="0">
                <a:latin typeface="Georgia" panose="02040502050405020303" pitchFamily="18" charset="0"/>
              </a:rPr>
              <a:t> of Kanchenjunga, the presiding deity.</a:t>
            </a:r>
          </a:p>
          <a:p>
            <a:pPr>
              <a:lnSpc>
                <a:spcPct val="120000"/>
              </a:lnSpc>
            </a:pPr>
            <a:r>
              <a:rPr lang="en-US" dirty="0">
                <a:latin typeface="Georgia" panose="02040502050405020303" pitchFamily="18" charset="0"/>
              </a:rPr>
              <a:t> The Namgyal Institute of Tibetology (1958), in </a:t>
            </a:r>
            <a:r>
              <a:rPr lang="en-US" dirty="0" err="1">
                <a:latin typeface="Georgia" panose="02040502050405020303" pitchFamily="18" charset="0"/>
              </a:rPr>
              <a:t>Gangtok</a:t>
            </a:r>
            <a:r>
              <a:rPr lang="en-US" dirty="0">
                <a:latin typeface="Georgia" panose="02040502050405020303" pitchFamily="18" charset="0"/>
              </a:rPr>
              <a:t>, has one of the largest collections of Tibetan books in the world. </a:t>
            </a:r>
          </a:p>
          <a:p>
            <a:pPr>
              <a:lnSpc>
                <a:spcPct val="120000"/>
              </a:lnSpc>
            </a:pPr>
            <a:r>
              <a:rPr lang="en-US" dirty="0">
                <a:latin typeface="Georgia" panose="02040502050405020303" pitchFamily="18" charset="0"/>
              </a:rPr>
              <a:t>Many monasteries are repositories of wall paintings, thang-kas (religious paintings mounted on brocade), bronze images, and other artworks.</a:t>
            </a:r>
          </a:p>
          <a:p>
            <a:pPr>
              <a:lnSpc>
                <a:spcPct val="120000"/>
              </a:lnSpc>
            </a:pPr>
            <a:r>
              <a:rPr lang="en-IN" dirty="0">
                <a:latin typeface="Georgia" panose="02040502050405020303" pitchFamily="18" charset="0"/>
              </a:rPr>
              <a:t>Sikkim's Nepalese majority celebrate all major Hindu festivals, including Tihar (Diwali) and Dashain (</a:t>
            </a:r>
            <a:r>
              <a:rPr lang="en-IN" dirty="0" err="1">
                <a:latin typeface="Georgia" panose="02040502050405020303" pitchFamily="18" charset="0"/>
              </a:rPr>
              <a:t>Dashera</a:t>
            </a:r>
            <a:r>
              <a:rPr lang="en-IN" dirty="0">
                <a:latin typeface="Georgia" panose="02040502050405020303" pitchFamily="18" charset="0"/>
              </a:rPr>
              <a:t>). Traditional local festivals, such as </a:t>
            </a:r>
            <a:r>
              <a:rPr lang="en-IN" dirty="0" err="1">
                <a:latin typeface="Georgia" panose="02040502050405020303" pitchFamily="18" charset="0"/>
              </a:rPr>
              <a:t>Maghe</a:t>
            </a:r>
            <a:r>
              <a:rPr lang="en-IN" dirty="0">
                <a:latin typeface="Georgia" panose="02040502050405020303" pitchFamily="18" charset="0"/>
              </a:rPr>
              <a:t> Sankranti, </a:t>
            </a:r>
            <a:r>
              <a:rPr lang="en-IN" dirty="0" err="1">
                <a:latin typeface="Georgia" panose="02040502050405020303" pitchFamily="18" charset="0"/>
              </a:rPr>
              <a:t>Sakela</a:t>
            </a:r>
            <a:r>
              <a:rPr lang="en-IN" dirty="0">
                <a:latin typeface="Georgia" panose="02040502050405020303" pitchFamily="18" charset="0"/>
              </a:rPr>
              <a:t>, </a:t>
            </a:r>
            <a:r>
              <a:rPr lang="en-IN" dirty="0" err="1">
                <a:latin typeface="Georgia" panose="02040502050405020303" pitchFamily="18" charset="0"/>
              </a:rPr>
              <a:t>Chasok</a:t>
            </a:r>
            <a:r>
              <a:rPr lang="en-IN" dirty="0">
                <a:latin typeface="Georgia" panose="02040502050405020303" pitchFamily="18" charset="0"/>
              </a:rPr>
              <a:t> </a:t>
            </a:r>
            <a:r>
              <a:rPr lang="en-IN" dirty="0" err="1">
                <a:latin typeface="Georgia" panose="02040502050405020303" pitchFamily="18" charset="0"/>
              </a:rPr>
              <a:t>Tangnam</a:t>
            </a:r>
            <a:r>
              <a:rPr lang="en-IN" dirty="0">
                <a:latin typeface="Georgia" panose="02040502050405020303" pitchFamily="18" charset="0"/>
              </a:rPr>
              <a:t> and </a:t>
            </a:r>
            <a:r>
              <a:rPr lang="en-IN" dirty="0" err="1">
                <a:latin typeface="Georgia" panose="02040502050405020303" pitchFamily="18" charset="0"/>
              </a:rPr>
              <a:t>Bhimsen</a:t>
            </a:r>
            <a:r>
              <a:rPr lang="en-IN" dirty="0">
                <a:latin typeface="Georgia" panose="02040502050405020303" pitchFamily="18" charset="0"/>
              </a:rPr>
              <a:t> Puja, are popular. </a:t>
            </a:r>
          </a:p>
          <a:p>
            <a:pPr>
              <a:lnSpc>
                <a:spcPct val="120000"/>
              </a:lnSpc>
            </a:pPr>
            <a:r>
              <a:rPr lang="en-IN" dirty="0">
                <a:latin typeface="Georgia" panose="02040502050405020303" pitchFamily="18" charset="0"/>
              </a:rPr>
              <a:t>Losar, Saga </a:t>
            </a:r>
            <a:r>
              <a:rPr lang="en-IN" dirty="0" err="1">
                <a:latin typeface="Georgia" panose="02040502050405020303" pitchFamily="18" charset="0"/>
              </a:rPr>
              <a:t>Dawa</a:t>
            </a:r>
            <a:r>
              <a:rPr lang="en-IN" dirty="0">
                <a:latin typeface="Georgia" panose="02040502050405020303" pitchFamily="18" charset="0"/>
              </a:rPr>
              <a:t>, </a:t>
            </a:r>
            <a:r>
              <a:rPr lang="en-IN" dirty="0" err="1">
                <a:latin typeface="Georgia" panose="02040502050405020303" pitchFamily="18" charset="0"/>
              </a:rPr>
              <a:t>Lhabab</a:t>
            </a:r>
            <a:r>
              <a:rPr lang="en-IN" dirty="0">
                <a:latin typeface="Georgia" panose="02040502050405020303" pitchFamily="18" charset="0"/>
              </a:rPr>
              <a:t> </a:t>
            </a:r>
            <a:r>
              <a:rPr lang="en-IN" dirty="0" err="1">
                <a:latin typeface="Georgia" panose="02040502050405020303" pitchFamily="18" charset="0"/>
              </a:rPr>
              <a:t>Duechen</a:t>
            </a:r>
            <a:r>
              <a:rPr lang="en-IN" dirty="0">
                <a:latin typeface="Georgia" panose="02040502050405020303" pitchFamily="18" charset="0"/>
              </a:rPr>
              <a:t>, </a:t>
            </a:r>
            <a:r>
              <a:rPr lang="en-IN" dirty="0" err="1">
                <a:latin typeface="Georgia" panose="02040502050405020303" pitchFamily="18" charset="0"/>
              </a:rPr>
              <a:t>Drupka</a:t>
            </a:r>
            <a:r>
              <a:rPr lang="en-IN" dirty="0">
                <a:latin typeface="Georgia" panose="02040502050405020303" pitchFamily="18" charset="0"/>
              </a:rPr>
              <a:t> </a:t>
            </a:r>
            <a:r>
              <a:rPr lang="en-IN" dirty="0" err="1">
                <a:latin typeface="Georgia" panose="02040502050405020303" pitchFamily="18" charset="0"/>
              </a:rPr>
              <a:t>Teshi</a:t>
            </a:r>
            <a:r>
              <a:rPr lang="en-IN" dirty="0">
                <a:latin typeface="Georgia" panose="02040502050405020303" pitchFamily="18" charset="0"/>
              </a:rPr>
              <a:t> and </a:t>
            </a:r>
            <a:r>
              <a:rPr lang="en-IN" dirty="0" err="1">
                <a:latin typeface="Georgia" panose="02040502050405020303" pitchFamily="18" charset="0"/>
              </a:rPr>
              <a:t>Bhumchu</a:t>
            </a:r>
            <a:r>
              <a:rPr lang="en-IN" dirty="0">
                <a:latin typeface="Georgia" panose="02040502050405020303" pitchFamily="18" charset="0"/>
              </a:rPr>
              <a:t> are among the Buddhist festivals celebrated in Sikkim. During the Losar (Tibetan New Year), most offices and educational institutions are closed for a week.</a:t>
            </a:r>
          </a:p>
          <a:p>
            <a:pPr>
              <a:lnSpc>
                <a:spcPct val="120000"/>
              </a:lnSpc>
            </a:pPr>
            <a:r>
              <a:rPr lang="en-IN" dirty="0">
                <a:latin typeface="Georgia" panose="02040502050405020303" pitchFamily="18" charset="0"/>
              </a:rPr>
              <a:t>Sikkimese Muslims celebrate Eid ul-</a:t>
            </a:r>
            <a:r>
              <a:rPr lang="en-IN" dirty="0" err="1">
                <a:latin typeface="Georgia" panose="02040502050405020303" pitchFamily="18" charset="0"/>
              </a:rPr>
              <a:t>Fitr</a:t>
            </a:r>
            <a:r>
              <a:rPr lang="en-IN" dirty="0">
                <a:latin typeface="Georgia" panose="02040502050405020303" pitchFamily="18" charset="0"/>
              </a:rPr>
              <a:t> and </a:t>
            </a:r>
            <a:r>
              <a:rPr lang="en-IN" dirty="0" err="1">
                <a:latin typeface="Georgia" panose="02040502050405020303" pitchFamily="18" charset="0"/>
              </a:rPr>
              <a:t>Muharram.Christmas</a:t>
            </a:r>
            <a:r>
              <a:rPr lang="en-IN" dirty="0">
                <a:latin typeface="Georgia" panose="02040502050405020303" pitchFamily="18" charset="0"/>
              </a:rPr>
              <a:t> has been promoted in </a:t>
            </a:r>
            <a:r>
              <a:rPr lang="en-IN" dirty="0" err="1">
                <a:latin typeface="Georgia" panose="02040502050405020303" pitchFamily="18" charset="0"/>
              </a:rPr>
              <a:t>Gangtok</a:t>
            </a:r>
            <a:r>
              <a:rPr lang="en-IN" dirty="0">
                <a:latin typeface="Georgia" panose="02040502050405020303" pitchFamily="18" charset="0"/>
              </a:rPr>
              <a:t> to attract tourists during the off-season.</a:t>
            </a:r>
          </a:p>
          <a:p>
            <a:pPr>
              <a:lnSpc>
                <a:spcPct val="120000"/>
              </a:lnSpc>
            </a:pPr>
            <a:r>
              <a:rPr lang="en-IN" dirty="0">
                <a:latin typeface="Georgia" panose="02040502050405020303" pitchFamily="18" charset="0"/>
              </a:rPr>
              <a:t>Western rock music and Indian pop have gained a wide following in Sikkim. Nepali rock and Lepcha music are also popular.[135] Sikkim's most popular sports are football and cricket, although hang gliding and river rafting have grown popular as part of the tourism industry.</a:t>
            </a:r>
          </a:p>
        </p:txBody>
      </p:sp>
    </p:spTree>
    <p:extLst>
      <p:ext uri="{BB962C8B-B14F-4D97-AF65-F5344CB8AC3E}">
        <p14:creationId xmlns:p14="http://schemas.microsoft.com/office/powerpoint/2010/main" val="1226884738"/>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1AD1-9F2A-4D6D-90C4-36A4F61CA6AC}"/>
              </a:ext>
            </a:extLst>
          </p:cNvPr>
          <p:cNvSpPr>
            <a:spLocks noGrp="1"/>
          </p:cNvSpPr>
          <p:nvPr>
            <p:ph type="title"/>
          </p:nvPr>
        </p:nvSpPr>
        <p:spPr>
          <a:xfrm>
            <a:off x="3533981" y="1601443"/>
            <a:ext cx="7191375" cy="3330575"/>
          </a:xfrm>
        </p:spPr>
        <p:txBody>
          <a:bodyPr>
            <a:normAutofit/>
          </a:bodyPr>
          <a:lstStyle/>
          <a:p>
            <a:r>
              <a:rPr lang="en-US" sz="7200" b="1" dirty="0">
                <a:latin typeface="Algerian" panose="04020705040A02060702" pitchFamily="82" charset="0"/>
              </a:rPr>
              <a:t>RELIGION</a:t>
            </a:r>
            <a:br>
              <a:rPr lang="en-US" sz="7200" b="1" dirty="0">
                <a:latin typeface="Algerian" panose="04020705040A02060702" pitchFamily="82" charset="0"/>
              </a:rPr>
            </a:br>
            <a:r>
              <a:rPr lang="en-US" sz="7200" b="1" dirty="0">
                <a:latin typeface="Algerian" panose="04020705040A02060702" pitchFamily="82" charset="0"/>
              </a:rPr>
              <a:t> IN SIKKIM</a:t>
            </a:r>
            <a:endParaRPr lang="en-IN" sz="7200" b="1" dirty="0">
              <a:latin typeface="Algerian" panose="04020705040A02060702" pitchFamily="82" charset="0"/>
            </a:endParaRPr>
          </a:p>
        </p:txBody>
      </p:sp>
      <p:pic>
        <p:nvPicPr>
          <p:cNvPr id="2050" name="Picture 2" descr="Bhutia Lepcha Tribe of Sikkim: NATIONAL SONG OF SIKKIM">
            <a:extLst>
              <a:ext uri="{FF2B5EF4-FFF2-40B4-BE49-F238E27FC236}">
                <a16:creationId xmlns:a16="http://schemas.microsoft.com/office/drawing/2014/main" id="{C6ABFA8A-0AD5-45C0-9B68-91C25DA3C208}"/>
              </a:ext>
            </a:extLst>
          </p:cNvPr>
          <p:cNvPicPr>
            <a:picLocks noChangeAspect="1" noChangeArrowheads="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27931" t="15217" r="27811" b="18216"/>
          <a:stretch/>
        </p:blipFill>
        <p:spPr bwMode="auto">
          <a:xfrm>
            <a:off x="8062290" y="3042892"/>
            <a:ext cx="1222514" cy="110324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101530"/>
      </p:ext>
    </p:extLst>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88C30-2BA3-4B17-8A75-6926CE4B3761}"/>
              </a:ext>
            </a:extLst>
          </p:cNvPr>
          <p:cNvSpPr>
            <a:spLocks noGrp="1"/>
          </p:cNvSpPr>
          <p:nvPr>
            <p:ph idx="1"/>
          </p:nvPr>
        </p:nvSpPr>
        <p:spPr>
          <a:xfrm>
            <a:off x="190500" y="323850"/>
            <a:ext cx="11772900" cy="6315075"/>
          </a:xfrm>
        </p:spPr>
        <p:txBody>
          <a:bodyPr>
            <a:noAutofit/>
          </a:bodyPr>
          <a:lstStyle/>
          <a:p>
            <a:pPr>
              <a:lnSpc>
                <a:spcPct val="120000"/>
              </a:lnSpc>
            </a:pPr>
            <a:r>
              <a:rPr lang="en-US" sz="1800" dirty="0">
                <a:latin typeface="Georgia" panose="02040502050405020303" pitchFamily="18" charset="0"/>
              </a:rPr>
              <a:t>According to the 2011 census, 57.8% follow Hinduism, making it the state's majority religion. Buddhism is followed by 27.4% of the population, while Christianity is followed by 9.9%.There are many Hindu temples throughout the state.</a:t>
            </a:r>
          </a:p>
          <a:p>
            <a:pPr>
              <a:lnSpc>
                <a:spcPct val="120000"/>
              </a:lnSpc>
            </a:pPr>
            <a:r>
              <a:rPr lang="en-US" sz="1800" dirty="0">
                <a:latin typeface="Georgia" panose="02040502050405020303" pitchFamily="18" charset="0"/>
              </a:rPr>
              <a:t>Vajrayana Buddhism, which accounts for 27.3 percent of the population, is Sikkim's second-largest, yet most prominent religion. Prior to Sikkim's becoming a part of the Indian Union, Vajrayana Buddhism was the state religion under the Chogyal. Sikkim has 75 Buddhist monasteries, the oldest dating back to the 1700s. The public and visual aesthetics of Sikkim are executed in shades of Vajrayana Buddhism and Buddhism plays a significant role in public life, even among Sikkim's majority Nepali Hindu population.</a:t>
            </a:r>
          </a:p>
          <a:p>
            <a:pPr>
              <a:lnSpc>
                <a:spcPct val="120000"/>
              </a:lnSpc>
            </a:pPr>
            <a:r>
              <a:rPr lang="en-US" sz="1800" dirty="0">
                <a:latin typeface="Georgia" panose="02040502050405020303" pitchFamily="18" charset="0"/>
              </a:rPr>
              <a:t>Christians in Sikkim are mostly descendants of Lepchas who were converted by British missionaries in the late 19th century, and constitute around 10 percent of the population. As of 2014, the Evangelical Presbyterian Church of Sikkim is the largest Christian denomination in Sikkim. Other religious minorities include Muslims of Bihari ethnicity and Jains, who each account for roughly one percent of the population. The traditional religions of the native Sikkimese account for much of the remainder of the population.</a:t>
            </a:r>
          </a:p>
          <a:p>
            <a:pPr>
              <a:lnSpc>
                <a:spcPct val="120000"/>
              </a:lnSpc>
            </a:pPr>
            <a:r>
              <a:rPr lang="en-US" sz="1800" dirty="0">
                <a:latin typeface="Georgia" panose="02040502050405020303" pitchFamily="18" charset="0"/>
              </a:rPr>
              <a:t>Although tensions between the Lepchas and the Nepalese escalated during the merger of Sikkim with India in the 1970s, there has never been any major degree of communal religious violence, unlike in other Indian states. The traditional religion of the Lepcha people is Mun, an animist practice which coexists with Buddhism and Christianity.</a:t>
            </a:r>
            <a:endParaRPr lang="en-IN" sz="1800" dirty="0">
              <a:latin typeface="Georgia" panose="02040502050405020303" pitchFamily="18" charset="0"/>
            </a:endParaRPr>
          </a:p>
        </p:txBody>
      </p:sp>
    </p:spTree>
    <p:extLst>
      <p:ext uri="{BB962C8B-B14F-4D97-AF65-F5344CB8AC3E}">
        <p14:creationId xmlns:p14="http://schemas.microsoft.com/office/powerpoint/2010/main" val="192598087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8F309-1C21-4E69-88B5-0056ECB3D55D}"/>
              </a:ext>
            </a:extLst>
          </p:cNvPr>
          <p:cNvSpPr>
            <a:spLocks noGrp="1"/>
          </p:cNvSpPr>
          <p:nvPr>
            <p:ph type="title"/>
          </p:nvPr>
        </p:nvSpPr>
        <p:spPr>
          <a:xfrm>
            <a:off x="5743575" y="82550"/>
            <a:ext cx="6886576" cy="1851025"/>
          </a:xfrm>
        </p:spPr>
        <p:txBody>
          <a:bodyPr>
            <a:normAutofit fontScale="90000"/>
          </a:bodyPr>
          <a:lstStyle/>
          <a:p>
            <a:pPr algn="ctr"/>
            <a:r>
              <a:rPr lang="en-US" sz="8000" b="1" dirty="0">
                <a:latin typeface="Algerian" panose="04020705040A02060702" pitchFamily="82" charset="0"/>
              </a:rPr>
              <a:t>MONASTERIES OF SIKKIM </a:t>
            </a:r>
            <a:endParaRPr lang="en-IN" sz="8000" b="1" dirty="0">
              <a:latin typeface="Algerian" panose="04020705040A02060702" pitchFamily="82" charset="0"/>
            </a:endParaRPr>
          </a:p>
        </p:txBody>
      </p:sp>
    </p:spTree>
    <p:extLst>
      <p:ext uri="{BB962C8B-B14F-4D97-AF65-F5344CB8AC3E}">
        <p14:creationId xmlns:p14="http://schemas.microsoft.com/office/powerpoint/2010/main" val="61776352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1266</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Algerian</vt:lpstr>
      <vt:lpstr>Arial</vt:lpstr>
      <vt:lpstr>Calibri</vt:lpstr>
      <vt:lpstr>Calibri Light</vt:lpstr>
      <vt:lpstr>Georgia</vt:lpstr>
      <vt:lpstr>Office Theme</vt:lpstr>
      <vt:lpstr>Buddhism $  monasteries</vt:lpstr>
      <vt:lpstr>HISTORY OF SIKKIM</vt:lpstr>
      <vt:lpstr>PowerPoint Presentation</vt:lpstr>
      <vt:lpstr>PowerPoint Presentation</vt:lpstr>
      <vt:lpstr>SIKKIM’S CULTURAL  LIFE</vt:lpstr>
      <vt:lpstr>PowerPoint Presentation</vt:lpstr>
      <vt:lpstr>RELIGION  IN SIKKIM</vt:lpstr>
      <vt:lpstr>PowerPoint Presentation</vt:lpstr>
      <vt:lpstr>MONASTERIES OF SIKKIM </vt:lpstr>
      <vt:lpstr>PowerPoint Presentation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Buddhism $  monasteries</dc:title>
  <dc:creator>Mitashi Agarwal</dc:creator>
  <cp:lastModifiedBy>Mitashi Agarwal</cp:lastModifiedBy>
  <cp:revision>10</cp:revision>
  <dcterms:created xsi:type="dcterms:W3CDTF">2020-12-14T18:57:59Z</dcterms:created>
  <dcterms:modified xsi:type="dcterms:W3CDTF">2020-12-14T20:12:07Z</dcterms:modified>
</cp:coreProperties>
</file>